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Default Extension="jpeg" ContentType="image/jpeg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61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-144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8.jpe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jpe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jpe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3776" y="3776472"/>
            <a:ext cx="7196328" cy="147002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76" y="5257800"/>
            <a:ext cx="7196328" cy="987552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Font typeface="Wingdings 2" pitchFamily="18" charset="2"/>
              <a:buNone/>
              <a:defRPr sz="180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E6A6B-C749-EF44-BFF0-985DEE496EFC}" type="datetimeFigureOut">
              <a:rPr lang="en-US" smtClean="0"/>
              <a:t>3/8/10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175" y="4267200"/>
            <a:ext cx="7612063" cy="1100138"/>
          </a:xfrm>
        </p:spPr>
        <p:txBody>
          <a:bodyPr anchor="b"/>
          <a:lstStyle>
            <a:lvl1pPr algn="ctr">
              <a:defRPr sz="4400" b="0">
                <a:solidFill>
                  <a:schemeClr val="bg1"/>
                </a:solidFill>
                <a:effectLst>
                  <a:outerShdw blurRad="63500" dist="50800" dir="2700000" algn="tl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1414040">
            <a:off x="1779080" y="450465"/>
            <a:ext cx="5486400" cy="3626214"/>
          </a:xfrm>
          <a:solidFill>
            <a:srgbClr val="FFFFFF">
              <a:shade val="85000"/>
            </a:srgbClr>
          </a:solidFill>
          <a:ln w="38100" cap="sq">
            <a:solidFill>
              <a:srgbClr val="FDFDFD"/>
            </a:solidFill>
            <a:miter lim="800000"/>
          </a:ln>
          <a:effectLst>
            <a:outerShdw blurRad="88900" dist="25400" dir="5400000" sx="101000" sy="101000" algn="t" rotWithShape="0">
              <a:prstClr val="black">
                <a:alpha val="50000"/>
              </a:prst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Wingdings 2" pitchFamily="18" charset="2"/>
              <a:buNone/>
              <a:defRPr sz="1800" kern="1200">
                <a:solidFill>
                  <a:schemeClr val="bg1"/>
                </a:solidFill>
                <a:effectLst>
                  <a:outerShdw blurRad="63500" dist="508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5175" y="5443538"/>
            <a:ext cx="7612063" cy="804862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effectLst>
                  <a:outerShdw blurRad="63500" dist="50800" dir="2700000" algn="tl" rotWithShape="0">
                    <a:prstClr val="black">
                      <a:alpha val="50000"/>
                    </a:prstClr>
                  </a:outerShdw>
                </a:effectLst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E6A6B-C749-EF44-BFF0-985DEE496EFC}" type="datetimeFigureOut">
              <a:rPr lang="en-US" smtClean="0"/>
              <a:t>3/8/10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1F1C6-5E6A-7545-B0F4-BD2EE70624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2 Pictures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946" y="381000"/>
            <a:ext cx="3250360" cy="16319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946" y="2084389"/>
            <a:ext cx="3250360" cy="3935412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None/>
              <a:defRPr sz="1800" b="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495800" y="6356350"/>
            <a:ext cx="1143000" cy="365125"/>
          </a:xfrm>
        </p:spPr>
        <p:txBody>
          <a:bodyPr/>
          <a:lstStyle>
            <a:lvl1pPr algn="l">
              <a:defRPr/>
            </a:lvl1pPr>
          </a:lstStyle>
          <a:p>
            <a:fld id="{CBCE6A6B-C749-EF44-BFF0-985DEE496EFC}" type="datetimeFigureOut">
              <a:rPr lang="en-US" smtClean="0"/>
              <a:t>3/8/10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791200" y="6356350"/>
            <a:ext cx="2895600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967426" y="6356350"/>
            <a:ext cx="5334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FC1F1C6-5E6A-7545-B0F4-BD2EE70624B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7"/>
          <p:cNvSpPr>
            <a:spLocks noGrp="1"/>
          </p:cNvSpPr>
          <p:nvPr>
            <p:ph type="pic" sz="quarter" idx="14"/>
          </p:nvPr>
        </p:nvSpPr>
        <p:spPr>
          <a:xfrm rot="307655">
            <a:off x="4082874" y="3187732"/>
            <a:ext cx="4141140" cy="2881378"/>
          </a:xfrm>
          <a:solidFill>
            <a:srgbClr val="FFFFFF">
              <a:shade val="85000"/>
            </a:srgbClr>
          </a:solidFill>
          <a:ln w="38100" cap="sq">
            <a:solidFill>
              <a:srgbClr val="FDFDFD"/>
            </a:solidFill>
            <a:miter lim="800000"/>
          </a:ln>
          <a:effectLst>
            <a:outerShdw blurRad="88900" dist="25400" dir="7200000" sx="101000" sy="101000" algn="t" rotWithShape="0">
              <a:prstClr val="black">
                <a:alpha val="50000"/>
              </a:prst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 rot="21414752">
            <a:off x="4623469" y="338031"/>
            <a:ext cx="4141140" cy="2881378"/>
          </a:xfrm>
          <a:solidFill>
            <a:srgbClr val="FFFFFF">
              <a:shade val="85000"/>
            </a:srgbClr>
          </a:solidFill>
          <a:ln w="38100" cap="sq">
            <a:solidFill>
              <a:srgbClr val="FDFDFD"/>
            </a:solidFill>
            <a:miter lim="800000"/>
          </a:ln>
          <a:effectLst>
            <a:outerShdw blurRad="88900" dist="25400" dir="5400000" sx="101000" sy="101000" algn="t" rotWithShape="0">
              <a:prstClr val="black">
                <a:alpha val="50000"/>
              </a:prst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E6A6B-C749-EF44-BFF0-985DEE496EFC}" type="datetimeFigureOut">
              <a:rPr lang="en-US" smtClean="0"/>
              <a:t>3/8/10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1F1C6-5E6A-7545-B0F4-BD2EE70624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0" y="457200"/>
            <a:ext cx="1497106" cy="5810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6888" y="457200"/>
            <a:ext cx="6513511" cy="5810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E6A6B-C749-EF44-BFF0-985DEE496EFC}" type="datetimeFigureOut">
              <a:rPr lang="en-US" smtClean="0"/>
              <a:t>3/8/10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1F1C6-5E6A-7545-B0F4-BD2EE70624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E6A6B-C749-EF44-BFF0-985DEE496EFC}" type="datetimeFigureOut">
              <a:rPr lang="en-US" smtClean="0"/>
              <a:t>3/8/10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1F1C6-5E6A-7545-B0F4-BD2EE70624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Slide with Pictur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6889" y="3774328"/>
            <a:ext cx="7199311" cy="1470025"/>
          </a:xfrm>
        </p:spPr>
        <p:txBody>
          <a:bodyPr anchor="b" anchorCtr="0"/>
          <a:lstStyle>
            <a:lvl1pPr algn="l">
              <a:defRPr sz="48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6888" y="5257800"/>
            <a:ext cx="7199312" cy="990600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180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537FD-E314-5848-B9EB-4422B7AFDB5C}" type="datetimeFigureOut">
              <a:rPr lang="en-US" smtClean="0"/>
              <a:pPr/>
              <a:t>3/8/10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2"/>
          </p:nvPr>
        </p:nvSpPr>
        <p:spPr>
          <a:xfrm rot="504148">
            <a:off x="4493544" y="555043"/>
            <a:ext cx="4142460" cy="3085398"/>
          </a:xfrm>
          <a:solidFill>
            <a:srgbClr val="FFFFFF">
              <a:shade val="85000"/>
            </a:srgbClr>
          </a:solidFill>
          <a:ln w="38100" cap="sq">
            <a:solidFill>
              <a:srgbClr val="FDFDFD"/>
            </a:solidFill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175" y="2236694"/>
            <a:ext cx="7612063" cy="136207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175" y="3617259"/>
            <a:ext cx="7612063" cy="1500187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None/>
              <a:defRPr sz="180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E6A6B-C749-EF44-BFF0-985DEE496EFC}" type="datetimeFigureOut">
              <a:rPr lang="en-US" smtClean="0"/>
              <a:t>3/8/10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1F1C6-5E6A-7545-B0F4-BD2EE70624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174" y="79468"/>
            <a:ext cx="7612063" cy="14176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5175" y="2084388"/>
            <a:ext cx="3657600" cy="41830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9637" y="2084388"/>
            <a:ext cx="3657600" cy="41830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E6A6B-C749-EF44-BFF0-985DEE496EFC}" type="datetimeFigureOut">
              <a:rPr lang="en-US" smtClean="0"/>
              <a:t>3/8/10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1F1C6-5E6A-7545-B0F4-BD2EE70624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174" y="79468"/>
            <a:ext cx="7612063" cy="1417638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174" y="1687512"/>
            <a:ext cx="3657600" cy="903288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5174" y="2649071"/>
            <a:ext cx="3657600" cy="360829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9637" y="1687512"/>
            <a:ext cx="3657600" cy="903288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9637" y="2649071"/>
            <a:ext cx="3657600" cy="360829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E6A6B-C749-EF44-BFF0-985DEE496EFC}" type="datetimeFigureOut">
              <a:rPr lang="en-US" smtClean="0"/>
              <a:t>3/8/10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1F1C6-5E6A-7545-B0F4-BD2EE70624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E6A6B-C749-EF44-BFF0-985DEE496EFC}" type="datetimeFigureOut">
              <a:rPr lang="en-US" smtClean="0"/>
              <a:t>3/8/10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1F1C6-5E6A-7545-B0F4-BD2EE70624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E6A6B-C749-EF44-BFF0-985DEE496EFC}" type="datetimeFigureOut">
              <a:rPr lang="en-US" smtClean="0"/>
              <a:t>3/8/10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1F1C6-5E6A-7545-B0F4-BD2EE70624B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946" y="381000"/>
            <a:ext cx="3250360" cy="16319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5800" y="381000"/>
            <a:ext cx="4149725" cy="588645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946" y="2084389"/>
            <a:ext cx="3250360" cy="3935412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None/>
              <a:defRPr sz="1800" b="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495800" y="6356350"/>
            <a:ext cx="1143000" cy="365125"/>
          </a:xfrm>
        </p:spPr>
        <p:txBody>
          <a:bodyPr/>
          <a:lstStyle>
            <a:lvl1pPr algn="l">
              <a:defRPr/>
            </a:lvl1pPr>
          </a:lstStyle>
          <a:p>
            <a:fld id="{CBCE6A6B-C749-EF44-BFF0-985DEE496EFC}" type="datetimeFigureOut">
              <a:rPr lang="en-US" smtClean="0"/>
              <a:t>3/8/10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791200" y="6356350"/>
            <a:ext cx="2895600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967426" y="6356350"/>
            <a:ext cx="5334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FC1F1C6-5E6A-7545-B0F4-BD2EE70624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5174" y="79468"/>
            <a:ext cx="7612063" cy="1417638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175" y="2070846"/>
            <a:ext cx="7612064" cy="41820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CBCE6A6B-C749-EF44-BFF0-985DEE496EFC}" type="datetimeFigureOut">
              <a:rPr lang="en-US" smtClean="0"/>
              <a:t>3/8/10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3753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05300" y="6356350"/>
            <a:ext cx="5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fld id="{9FC1F1C6-5E6A-7545-B0F4-BD2EE70624B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2"/>
          </a:solidFill>
          <a:effectLst>
            <a:outerShdw blurRad="50800" dist="25400" dir="2700000" algn="tl" rotWithShape="0">
              <a:schemeClr val="bg1">
                <a:alpha val="40000"/>
              </a:scheme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Font typeface="Wingdings 2" pitchFamily="18" charset="2"/>
        <a:buChar char=""/>
        <a:defRPr sz="2400" kern="120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Font typeface="Wingdings 2" pitchFamily="18" charset="2"/>
        <a:buChar char=""/>
        <a:defRPr sz="2200" kern="120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Font typeface="Wingdings 2" pitchFamily="18" charset="2"/>
        <a:buChar char=""/>
        <a:defRPr sz="2000" kern="120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0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Reduce, Reuse, Recycle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Jacob Page</a:t>
            </a:r>
            <a:endParaRPr lang="en-US" dirty="0"/>
          </a:p>
        </p:txBody>
      </p:sp>
      <p:pic>
        <p:nvPicPr>
          <p:cNvPr id="6" name="Picture Placeholder 5" descr="images.jpg"/>
          <p:cNvPicPr>
            <a:picLocks noGrp="1" noChangeAspect="1"/>
          </p:cNvPicPr>
          <p:nvPr>
            <p:ph type="pic" sz="quarter" idx="12"/>
          </p:nvPr>
        </p:nvPicPr>
        <p:blipFill>
          <a:blip r:embed="rId2"/>
          <a:srcRect l="-17138" r="-17138"/>
          <a:stretch>
            <a:fillRect/>
          </a:stretch>
        </p:blipFill>
        <p:spPr/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Top 3 Reasons to Reduce, Reuse, and Recycle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65173" y="2195421"/>
            <a:ext cx="791059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3200" dirty="0" smtClean="0">
                <a:solidFill>
                  <a:schemeClr val="bg1"/>
                </a:solidFill>
              </a:rPr>
              <a:t>  It reduces waste in our landfills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3200" dirty="0" smtClean="0">
                <a:solidFill>
                  <a:schemeClr val="bg1"/>
                </a:solidFill>
              </a:rPr>
              <a:t>  Recycling protects and expands U.S. manufacturing jobs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3200" dirty="0" smtClean="0">
                <a:solidFill>
                  <a:schemeClr val="bg1"/>
                </a:solidFill>
              </a:rPr>
              <a:t>  It will save energy, conserve natural resources, and decreases emissions of greenhouse gases 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87503" y="79468"/>
            <a:ext cx="8288263" cy="141763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Top 5 Things You Can Do to Reduce, Reuse, and Recycle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65173" y="2044753"/>
            <a:ext cx="791059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3200" dirty="0" smtClean="0">
                <a:solidFill>
                  <a:schemeClr val="bg1"/>
                </a:solidFill>
              </a:rPr>
              <a:t>  Reuse or give away things that you are not using anymore.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3200" dirty="0" smtClean="0">
                <a:solidFill>
                  <a:schemeClr val="bg1"/>
                </a:solidFill>
              </a:rPr>
              <a:t>  Try to buy items that will last longer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3200" dirty="0" smtClean="0">
                <a:solidFill>
                  <a:schemeClr val="bg1"/>
                </a:solidFill>
              </a:rPr>
              <a:t>  Try to buy only products your truly need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3200" dirty="0" smtClean="0">
                <a:solidFill>
                  <a:schemeClr val="bg1"/>
                </a:solidFill>
              </a:rPr>
              <a:t> Use everything you buy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3200" dirty="0" smtClean="0">
                <a:solidFill>
                  <a:schemeClr val="bg1"/>
                </a:solidFill>
              </a:rPr>
              <a:t> Try to buy products that can be recycled and then recycle them when you are done with them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image" Target="../media/image5.jpeg"/></Relationships>
</file>

<file path=ppt/theme/theme1.xml><?xml version="1.0" encoding="utf-8"?>
<a:theme xmlns:a="http://schemas.openxmlformats.org/drawingml/2006/main" name="Habitat">
  <a:themeElements>
    <a:clrScheme name="Habitat">
      <a:dk1>
        <a:sysClr val="windowText" lastClr="000000"/>
      </a:dk1>
      <a:lt1>
        <a:sysClr val="window" lastClr="FFFFFF"/>
      </a:lt1>
      <a:dk2>
        <a:srgbClr val="194431"/>
      </a:dk2>
      <a:lt2>
        <a:srgbClr val="F0E6C3"/>
      </a:lt2>
      <a:accent1>
        <a:srgbClr val="F8C000"/>
      </a:accent1>
      <a:accent2>
        <a:srgbClr val="F88600"/>
      </a:accent2>
      <a:accent3>
        <a:srgbClr val="F83500"/>
      </a:accent3>
      <a:accent4>
        <a:srgbClr val="8B723D"/>
      </a:accent4>
      <a:accent5>
        <a:srgbClr val="818B3D"/>
      </a:accent5>
      <a:accent6>
        <a:srgbClr val="586215"/>
      </a:accent6>
      <a:hlink>
        <a:srgbClr val="FF621D"/>
      </a:hlink>
      <a:folHlink>
        <a:srgbClr val="F3D260"/>
      </a:folHlink>
    </a:clrScheme>
    <a:fontScheme name="Habitat">
      <a:majorFont>
        <a:latin typeface="Book Antiqua"/>
        <a:ea typeface=""/>
        <a:cs typeface=""/>
        <a:font script="Jpan" typeface="ＭＳ 明朝"/>
      </a:majorFont>
      <a:minorFont>
        <a:latin typeface="Book Antiqua"/>
        <a:ea typeface=""/>
        <a:cs typeface=""/>
        <a:font script="Jpan" typeface="ＭＳ 明朝"/>
      </a:minorFont>
    </a:fontScheme>
    <a:fmtScheme name="Habitat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10000"/>
                <a:satMod val="130000"/>
              </a:schemeClr>
              <a:schemeClr val="phClr">
                <a:satMod val="275000"/>
              </a:schemeClr>
            </a:duotone>
          </a:blip>
          <a:tile tx="0" ty="0" sx="40000" sy="4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40000"/>
                <a:satMod val="130000"/>
              </a:schemeClr>
              <a:schemeClr val="phClr">
                <a:satMod val="275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0000"/>
              <a:satMod val="105000"/>
            </a:schemeClr>
          </a:solidFill>
          <a:prstDash val="solid"/>
        </a:ln>
        <a:ln w="25400" cap="flat" cmpd="sng" algn="ctr">
          <a:solidFill>
            <a:schemeClr val="phClr">
              <a:shade val="80000"/>
            </a:schemeClr>
          </a:solidFill>
          <a:prstDash val="solid"/>
        </a:ln>
        <a:ln w="25400" cap="flat" cmpd="sng" algn="ctr">
          <a:solidFill>
            <a:schemeClr val="phClr">
              <a:shade val="7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88900" dir="4200000" sx="105000" sy="105000" algn="t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76200" dist="25400" dir="13200000">
              <a:srgbClr val="000000">
                <a:alpha val="80000"/>
              </a:srgbClr>
            </a:innerShdw>
          </a:effectLst>
          <a:scene3d>
            <a:camera prst="orthographicFront">
              <a:rot lat="0" lon="0" rev="0"/>
            </a:camera>
            <a:lightRig rig="balanced" dir="t">
              <a:rot lat="0" lon="0" rev="19800000"/>
            </a:lightRig>
          </a:scene3d>
          <a:sp3d prstMaterial="softEdge">
            <a:bevelT w="0" h="0"/>
          </a:sp3d>
        </a:effectStyle>
      </a:effectStyleLst>
      <a:bgFillStyleLst>
        <a:blipFill rotWithShape="1">
          <a:blip xmlns:r="http://schemas.openxmlformats.org/officeDocument/2006/relationships" r:embed="rId3"/>
          <a:stretch/>
        </a:blipFill>
        <a:blipFill rotWithShape="1">
          <a:blip xmlns:r="http://schemas.openxmlformats.org/officeDocument/2006/relationships" r:embed="rId4"/>
          <a:stretch/>
        </a:blipFill>
        <a:blipFill rotWithShape="1">
          <a:blip xmlns:r="http://schemas.openxmlformats.org/officeDocument/2006/relationships" r:embed="rId5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Habitat.thmx</Template>
  <TotalTime>0</TotalTime>
  <Words>120</Words>
  <Application>Microsoft Macintosh PowerPoint</Application>
  <PresentationFormat>On-screen Show (4:3)</PresentationFormat>
  <Paragraphs>12</Paragraphs>
  <Slides>3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Habitat</vt:lpstr>
      <vt:lpstr>Reduce, Reuse, Recycle</vt:lpstr>
      <vt:lpstr>Top 3 Reasons to Reduce, Reuse, and Recycle</vt:lpstr>
      <vt:lpstr>Top 5 Things You Can Do to Reduce, Reuse, and Recycle</vt:lpstr>
    </vt:vector>
  </TitlesOfParts>
  <Company>Charles City Community School District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Reduce, Reuse, Recycle</dc:title>
  <dc:creator>Technology Coordinator</dc:creator>
  <cp:lastModifiedBy>Technology Coordinator</cp:lastModifiedBy>
  <cp:revision>1</cp:revision>
  <dcterms:created xsi:type="dcterms:W3CDTF">2010-03-08T18:14:01Z</dcterms:created>
  <dcterms:modified xsi:type="dcterms:W3CDTF">2010-03-08T18:14:35Z</dcterms:modified>
</cp:coreProperties>
</file>